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11/19/14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Chapter 5: Adjectives and Adverbs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649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5.3 Other Words Used as Adjectives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Pronouns as Adjectives</a:t>
            </a:r>
          </a:p>
          <a:p>
            <a:pPr lvl="1"/>
            <a:r>
              <a:rPr lang="en-US" u="sng" dirty="0" smtClean="0"/>
              <a:t>Demonstrative</a:t>
            </a:r>
            <a:r>
              <a:rPr lang="en-US" dirty="0" smtClean="0"/>
              <a:t> pronouns</a:t>
            </a:r>
          </a:p>
          <a:p>
            <a:pPr lvl="2"/>
            <a:r>
              <a:rPr lang="en-US" i="1" u="sng" dirty="0" smtClean="0"/>
              <a:t>This, that, these</a:t>
            </a:r>
            <a:r>
              <a:rPr lang="en-US" u="sng" dirty="0" smtClean="0"/>
              <a:t>, and </a:t>
            </a:r>
            <a:r>
              <a:rPr lang="en-US" i="1" u="sng" dirty="0" smtClean="0"/>
              <a:t>those</a:t>
            </a:r>
            <a:r>
              <a:rPr lang="en-US" u="sng" dirty="0" smtClean="0"/>
              <a:t> </a:t>
            </a:r>
            <a:r>
              <a:rPr lang="en-US" dirty="0" smtClean="0"/>
              <a:t>are </a:t>
            </a:r>
            <a:r>
              <a:rPr lang="en-US" u="sng" dirty="0" smtClean="0"/>
              <a:t>demonstrative</a:t>
            </a:r>
            <a:r>
              <a:rPr lang="en-US" dirty="0" smtClean="0"/>
              <a:t> pronouns that can be used as </a:t>
            </a:r>
            <a:r>
              <a:rPr lang="en-US" u="sng" dirty="0" smtClean="0"/>
              <a:t>adjectives</a:t>
            </a:r>
            <a:r>
              <a:rPr lang="en-US" dirty="0" smtClean="0"/>
              <a:t>.</a:t>
            </a:r>
          </a:p>
          <a:p>
            <a:pPr lvl="3"/>
            <a:r>
              <a:rPr lang="en-US" dirty="0" smtClean="0"/>
              <a:t>This fingerprint is a loop.</a:t>
            </a:r>
          </a:p>
          <a:p>
            <a:pPr lvl="3"/>
            <a:r>
              <a:rPr lang="en-US" dirty="0" smtClean="0"/>
              <a:t>That fingerprint is a whorl.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624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5.3 Other Words Used as Adjectives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Possessive</a:t>
            </a:r>
            <a:r>
              <a:rPr lang="en-US" dirty="0"/>
              <a:t> Pronouns</a:t>
            </a:r>
          </a:p>
          <a:p>
            <a:pPr lvl="1"/>
            <a:r>
              <a:rPr lang="en-US" i="1" u="sng" dirty="0"/>
              <a:t>My, our, your, her, his, its</a:t>
            </a:r>
            <a:r>
              <a:rPr lang="en-US" u="sng" dirty="0"/>
              <a:t>, and </a:t>
            </a:r>
            <a:r>
              <a:rPr lang="en-US" i="1" u="sng" dirty="0"/>
              <a:t>their</a:t>
            </a:r>
            <a:r>
              <a:rPr lang="en-US" u="sng" dirty="0"/>
              <a:t> </a:t>
            </a:r>
            <a:r>
              <a:rPr lang="en-US" dirty="0"/>
              <a:t>are possessive pronouns that are used as </a:t>
            </a:r>
            <a:r>
              <a:rPr lang="en-US" u="sng" dirty="0"/>
              <a:t>adjectives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My thumbprint is a double loop, but your thumbprint is a tented arch.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510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5.3 Other Words Used as Adjectives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Indefinite Pronouns</a:t>
            </a:r>
          </a:p>
          <a:p>
            <a:pPr lvl="1"/>
            <a:r>
              <a:rPr lang="en-US" u="sng" dirty="0" smtClean="0"/>
              <a:t>Indefinite</a:t>
            </a:r>
            <a:r>
              <a:rPr lang="en-US" dirty="0" smtClean="0"/>
              <a:t> pronouns such as  </a:t>
            </a:r>
            <a:r>
              <a:rPr lang="en-US" i="1" dirty="0" smtClean="0"/>
              <a:t>all, each, both, few, most</a:t>
            </a:r>
            <a:r>
              <a:rPr lang="en-US" dirty="0" smtClean="0"/>
              <a:t>, and some can be used as </a:t>
            </a:r>
            <a:r>
              <a:rPr lang="en-US" u="sng" dirty="0" smtClean="0"/>
              <a:t>adjectives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All fingerprints fit one of seven patterns.</a:t>
            </a:r>
          </a:p>
          <a:p>
            <a:pPr lvl="2"/>
            <a:r>
              <a:rPr lang="en-US" dirty="0" smtClean="0"/>
              <a:t>But each fingerprint is unique.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325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5.3 Other Words Used as Adjectives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Nouns as adjectives</a:t>
            </a:r>
          </a:p>
          <a:p>
            <a:pPr lvl="1"/>
            <a:r>
              <a:rPr lang="en-US" dirty="0" smtClean="0"/>
              <a:t>Like pronouns, </a:t>
            </a:r>
            <a:r>
              <a:rPr lang="en-US" u="sng" dirty="0" smtClean="0"/>
              <a:t>nouns</a:t>
            </a:r>
            <a:r>
              <a:rPr lang="en-US" dirty="0" smtClean="0"/>
              <a:t> can be used as </a:t>
            </a:r>
            <a:r>
              <a:rPr lang="en-US" u="sng" dirty="0" smtClean="0"/>
              <a:t>adjectives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In the expression “crime story,” for example, the word </a:t>
            </a:r>
            <a:r>
              <a:rPr lang="en-US" i="1" u="sng" dirty="0" smtClean="0"/>
              <a:t>crime</a:t>
            </a:r>
            <a:r>
              <a:rPr lang="en-US" dirty="0" smtClean="0"/>
              <a:t> (normally a </a:t>
            </a:r>
            <a:r>
              <a:rPr lang="en-US" u="sng" dirty="0" smtClean="0"/>
              <a:t>noun</a:t>
            </a:r>
            <a:r>
              <a:rPr lang="en-US" dirty="0" smtClean="0"/>
              <a:t>) is used to modify </a:t>
            </a:r>
            <a:r>
              <a:rPr lang="en-US" i="1" u="sng" dirty="0" smtClean="0"/>
              <a:t>story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The fingerprint evidence convicted the murderer.</a:t>
            </a:r>
          </a:p>
          <a:p>
            <a:pPr lvl="2"/>
            <a:r>
              <a:rPr lang="en-US" dirty="0" smtClean="0"/>
              <a:t>She was convicted on murder charges.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492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5.4 What is an Adverb?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u="sng" dirty="0" smtClean="0"/>
              <a:t>adverb</a:t>
            </a:r>
            <a:r>
              <a:rPr lang="en-US" dirty="0" smtClean="0"/>
              <a:t> is a word that modifies a </a:t>
            </a:r>
            <a:r>
              <a:rPr lang="en-US" u="sng" dirty="0" smtClean="0"/>
              <a:t>verb</a:t>
            </a:r>
            <a:r>
              <a:rPr lang="en-US" dirty="0" smtClean="0"/>
              <a:t>, an </a:t>
            </a:r>
            <a:r>
              <a:rPr lang="en-US" u="sng" dirty="0" smtClean="0"/>
              <a:t>adjective</a:t>
            </a:r>
            <a:r>
              <a:rPr lang="en-US" dirty="0" smtClean="0"/>
              <a:t>, or another </a:t>
            </a:r>
            <a:r>
              <a:rPr lang="en-US" u="sng" dirty="0" smtClean="0"/>
              <a:t>adverb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Teenagers often make a unique impression.</a:t>
            </a:r>
          </a:p>
          <a:p>
            <a:pPr lvl="1"/>
            <a:r>
              <a:rPr lang="en-US" dirty="0" smtClean="0"/>
              <a:t>They wear very creative clothing.</a:t>
            </a:r>
          </a:p>
          <a:p>
            <a:pPr lvl="1"/>
            <a:r>
              <a:rPr lang="en-US" dirty="0" smtClean="0"/>
              <a:t>They nearly always have their own way of talking.</a:t>
            </a:r>
          </a:p>
          <a:p>
            <a:r>
              <a:rPr lang="en-US" dirty="0" smtClean="0"/>
              <a:t>Adverbs answer the questions </a:t>
            </a:r>
            <a:r>
              <a:rPr lang="en-US" i="1" u="sng" dirty="0" smtClean="0"/>
              <a:t>how, where, when, </a:t>
            </a:r>
            <a:r>
              <a:rPr lang="en-US" u="sng" dirty="0" smtClean="0"/>
              <a:t>or </a:t>
            </a:r>
            <a:r>
              <a:rPr lang="en-US" i="1" u="sng" dirty="0" smtClean="0"/>
              <a:t>to what extent</a:t>
            </a:r>
            <a:r>
              <a:rPr lang="en-US" u="sng" dirty="0" smtClean="0"/>
              <a:t>.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424876"/>
              </p:ext>
            </p:extLst>
          </p:nvPr>
        </p:nvGraphicFramePr>
        <p:xfrm>
          <a:off x="1254125" y="4889500"/>
          <a:ext cx="6096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How?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When?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Where?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What Extent?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Successfully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nearly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Quietly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Terribly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together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quite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4999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5.4 What is an Adverb?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Adverbs can appear in </a:t>
            </a:r>
            <a:r>
              <a:rPr lang="en-US" u="sng" dirty="0" smtClean="0"/>
              <a:t>several different positions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Shari completed the exam quickly.</a:t>
            </a:r>
          </a:p>
          <a:p>
            <a:pPr lvl="1"/>
            <a:r>
              <a:rPr lang="en-US" dirty="0" smtClean="0"/>
              <a:t>Shari quickly completed the exam.</a:t>
            </a:r>
          </a:p>
          <a:p>
            <a:pPr lvl="1"/>
            <a:r>
              <a:rPr lang="en-US" dirty="0" smtClean="0"/>
              <a:t>Quickly, Shari completed the exam.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288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5.4 What is an Adverb?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Intensifiers</a:t>
            </a:r>
          </a:p>
          <a:p>
            <a:pPr lvl="1"/>
            <a:r>
              <a:rPr lang="en-US" u="sng" dirty="0" smtClean="0"/>
              <a:t>Intensifiers</a:t>
            </a:r>
            <a:r>
              <a:rPr lang="en-US" dirty="0" smtClean="0"/>
              <a:t> are </a:t>
            </a:r>
            <a:r>
              <a:rPr lang="en-US" u="sng" dirty="0" smtClean="0"/>
              <a:t>adverbs</a:t>
            </a:r>
            <a:r>
              <a:rPr lang="en-US" dirty="0" smtClean="0"/>
              <a:t> that modify </a:t>
            </a:r>
            <a:r>
              <a:rPr lang="en-US" u="sng" dirty="0" smtClean="0"/>
              <a:t>adjectives</a:t>
            </a:r>
            <a:r>
              <a:rPr lang="en-US" dirty="0" smtClean="0"/>
              <a:t> or other </a:t>
            </a:r>
            <a:r>
              <a:rPr lang="en-US" u="sng" dirty="0" smtClean="0"/>
              <a:t>adverbs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They are usually placed </a:t>
            </a:r>
            <a:r>
              <a:rPr lang="en-US" u="sng" dirty="0" smtClean="0"/>
              <a:t>directly</a:t>
            </a:r>
            <a:r>
              <a:rPr lang="en-US" dirty="0" smtClean="0"/>
              <a:t> before the word they modify.</a:t>
            </a:r>
          </a:p>
          <a:p>
            <a:pPr lvl="1"/>
            <a:r>
              <a:rPr lang="en-US" dirty="0" smtClean="0"/>
              <a:t>Intensifiers usually answer the question </a:t>
            </a:r>
            <a:r>
              <a:rPr lang="en-US" i="1" u="sng" dirty="0" smtClean="0"/>
              <a:t>to what extent.</a:t>
            </a:r>
          </a:p>
          <a:p>
            <a:pPr lvl="2"/>
            <a:r>
              <a:rPr lang="en-US" dirty="0" smtClean="0"/>
              <a:t>How does Shari work so quickly?</a:t>
            </a:r>
          </a:p>
          <a:p>
            <a:pPr lvl="1"/>
            <a:r>
              <a:rPr lang="en-US" dirty="0" smtClean="0"/>
              <a:t>Intensifiers: </a:t>
            </a:r>
            <a:r>
              <a:rPr lang="en-US" i="1" u="sng" dirty="0" smtClean="0"/>
              <a:t>almost, especially, extremely, nearly, quite, really, so, too, usually, very</a:t>
            </a:r>
            <a:endParaRPr lang="en-US" i="1" u="sng" dirty="0"/>
          </a:p>
        </p:txBody>
      </p:sp>
    </p:spTree>
    <p:extLst>
      <p:ext uri="{BB962C8B-B14F-4D97-AF65-F5344CB8AC3E}">
        <p14:creationId xmlns:p14="http://schemas.microsoft.com/office/powerpoint/2010/main" val="3203245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5.4 What is an Adverb?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Forming Adverbs</a:t>
            </a:r>
          </a:p>
          <a:p>
            <a:pPr lvl="1"/>
            <a:r>
              <a:rPr lang="en-US" dirty="0" smtClean="0"/>
              <a:t>Many adverbs are </a:t>
            </a:r>
            <a:r>
              <a:rPr lang="en-US" u="sng" dirty="0" smtClean="0"/>
              <a:t>formed</a:t>
            </a:r>
            <a:r>
              <a:rPr lang="en-US" dirty="0" smtClean="0"/>
              <a:t> by adding the suffix </a:t>
            </a:r>
            <a:r>
              <a:rPr lang="en-US" i="1" dirty="0" smtClean="0"/>
              <a:t>–</a:t>
            </a:r>
            <a:r>
              <a:rPr lang="en-US" i="1" dirty="0" err="1" smtClean="0"/>
              <a:t>ly</a:t>
            </a:r>
            <a:r>
              <a:rPr lang="en-US" i="1" dirty="0" smtClean="0"/>
              <a:t> </a:t>
            </a:r>
            <a:r>
              <a:rPr lang="en-US" dirty="0" smtClean="0"/>
              <a:t>to </a:t>
            </a:r>
            <a:r>
              <a:rPr lang="en-US" u="sng" dirty="0" smtClean="0"/>
              <a:t>adjectives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Sometimes a base word’s spelling </a:t>
            </a:r>
            <a:r>
              <a:rPr lang="en-US" u="sng" dirty="0" smtClean="0"/>
              <a:t>changes</a:t>
            </a:r>
            <a:r>
              <a:rPr lang="en-US" dirty="0" smtClean="0"/>
              <a:t> when </a:t>
            </a:r>
            <a:r>
              <a:rPr lang="en-US" i="1" dirty="0" smtClean="0"/>
              <a:t>–</a:t>
            </a:r>
            <a:r>
              <a:rPr lang="en-US" i="1" dirty="0" err="1" smtClean="0"/>
              <a:t>ly</a:t>
            </a:r>
            <a:r>
              <a:rPr lang="en-US" i="1" dirty="0" smtClean="0"/>
              <a:t> </a:t>
            </a:r>
            <a:r>
              <a:rPr lang="en-US" dirty="0" smtClean="0"/>
              <a:t>is added.</a:t>
            </a:r>
          </a:p>
          <a:p>
            <a:pPr lvl="2"/>
            <a:r>
              <a:rPr lang="en-US" dirty="0" smtClean="0"/>
              <a:t>strong -&gt; </a:t>
            </a:r>
            <a:r>
              <a:rPr lang="en-US" u="sng" dirty="0" smtClean="0"/>
              <a:t>strongly</a:t>
            </a:r>
          </a:p>
          <a:p>
            <a:pPr lvl="2"/>
            <a:r>
              <a:rPr lang="en-US" dirty="0" smtClean="0"/>
              <a:t>True -&gt; </a:t>
            </a:r>
            <a:r>
              <a:rPr lang="en-US" u="sng" dirty="0" smtClean="0"/>
              <a:t>truly</a:t>
            </a:r>
          </a:p>
          <a:p>
            <a:pPr lvl="2"/>
            <a:r>
              <a:rPr lang="en-US" dirty="0" smtClean="0"/>
              <a:t>Happy -&gt; </a:t>
            </a:r>
            <a:r>
              <a:rPr lang="en-US" u="sng" dirty="0" smtClean="0"/>
              <a:t>happily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786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5.5 Making Comparisons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Special </a:t>
            </a:r>
            <a:r>
              <a:rPr lang="en-US" u="sng" dirty="0" smtClean="0"/>
              <a:t>forms</a:t>
            </a:r>
            <a:r>
              <a:rPr lang="en-US" dirty="0" smtClean="0"/>
              <a:t> of modifiers are used to make </a:t>
            </a:r>
            <a:r>
              <a:rPr lang="en-US" u="sng" dirty="0" smtClean="0"/>
              <a:t>comparisons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Use the </a:t>
            </a:r>
            <a:r>
              <a:rPr lang="en-US" b="1" u="sng" dirty="0" smtClean="0"/>
              <a:t>comparative</a:t>
            </a:r>
            <a:r>
              <a:rPr lang="en-US" dirty="0" smtClean="0"/>
              <a:t> form (-</a:t>
            </a:r>
            <a:r>
              <a:rPr lang="en-US" dirty="0" err="1" smtClean="0"/>
              <a:t>er</a:t>
            </a:r>
            <a:r>
              <a:rPr lang="en-US" dirty="0" smtClean="0"/>
              <a:t> or more) form of an adjective or adverb when you compare </a:t>
            </a:r>
            <a:r>
              <a:rPr lang="en-US" u="sng" dirty="0" smtClean="0"/>
              <a:t>one</a:t>
            </a:r>
            <a:r>
              <a:rPr lang="en-US" dirty="0" smtClean="0"/>
              <a:t> person or thing with </a:t>
            </a:r>
            <a:r>
              <a:rPr lang="en-US" u="sng" dirty="0" smtClean="0"/>
              <a:t>one</a:t>
            </a:r>
            <a:r>
              <a:rPr lang="en-US" dirty="0" smtClean="0"/>
              <a:t> other person or thing.</a:t>
            </a:r>
          </a:p>
          <a:p>
            <a:pPr lvl="2"/>
            <a:r>
              <a:rPr lang="en-US" dirty="0" smtClean="0"/>
              <a:t>Earth is larger than Venus.</a:t>
            </a:r>
          </a:p>
          <a:p>
            <a:pPr lvl="2"/>
            <a:r>
              <a:rPr lang="en-US" dirty="0" smtClean="0"/>
              <a:t>Earth orbits the sun more slowly than Venus.</a:t>
            </a:r>
          </a:p>
          <a:p>
            <a:pPr lvl="1"/>
            <a:r>
              <a:rPr lang="en-US" dirty="0" smtClean="0"/>
              <a:t>Use the </a:t>
            </a:r>
            <a:r>
              <a:rPr lang="en-US" b="1" u="sng" dirty="0" smtClean="0"/>
              <a:t>superlative</a:t>
            </a:r>
            <a:r>
              <a:rPr lang="en-US" dirty="0" smtClean="0"/>
              <a:t> form (-</a:t>
            </a:r>
            <a:r>
              <a:rPr lang="en-US" dirty="0" err="1" smtClean="0"/>
              <a:t>est</a:t>
            </a:r>
            <a:r>
              <a:rPr lang="en-US" dirty="0" smtClean="0"/>
              <a:t> or most) when you compare </a:t>
            </a:r>
            <a:r>
              <a:rPr lang="en-US" u="sng" dirty="0" smtClean="0"/>
              <a:t>someone</a:t>
            </a:r>
            <a:r>
              <a:rPr lang="en-US" dirty="0" smtClean="0"/>
              <a:t> or </a:t>
            </a:r>
            <a:r>
              <a:rPr lang="en-US" u="sng" dirty="0" smtClean="0"/>
              <a:t>something</a:t>
            </a:r>
            <a:r>
              <a:rPr lang="en-US" dirty="0" smtClean="0"/>
              <a:t> with </a:t>
            </a:r>
            <a:r>
              <a:rPr lang="en-US" u="sng" dirty="0" smtClean="0"/>
              <a:t>more</a:t>
            </a:r>
            <a:r>
              <a:rPr lang="en-US" dirty="0" smtClean="0"/>
              <a:t> than </a:t>
            </a:r>
            <a:r>
              <a:rPr lang="en-US" u="sng" dirty="0" smtClean="0"/>
              <a:t>one</a:t>
            </a:r>
            <a:r>
              <a:rPr lang="en-US" dirty="0" smtClean="0"/>
              <a:t> person or thing.</a:t>
            </a:r>
          </a:p>
          <a:p>
            <a:pPr lvl="2"/>
            <a:r>
              <a:rPr lang="en-US" dirty="0" smtClean="0"/>
              <a:t>Which of the four inner planets is the hottest?</a:t>
            </a:r>
          </a:p>
          <a:p>
            <a:pPr lvl="2"/>
            <a:r>
              <a:rPr lang="en-US" dirty="0" smtClean="0"/>
              <a:t>Which of the five outer planets rotates most quickly?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97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5.5 Making Comparisons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Regular Forms of Comparison</a:t>
            </a:r>
          </a:p>
          <a:p>
            <a:r>
              <a:rPr lang="en-US" dirty="0" smtClean="0"/>
              <a:t>For most one-syllable words</a:t>
            </a:r>
            <a:r>
              <a:rPr lang="en-US" u="sng" dirty="0" smtClean="0"/>
              <a:t>, add –</a:t>
            </a:r>
            <a:r>
              <a:rPr lang="en-US" u="sng" dirty="0" err="1" smtClean="0"/>
              <a:t>er</a:t>
            </a:r>
            <a:r>
              <a:rPr lang="en-US" u="sng" dirty="0" smtClean="0"/>
              <a:t> </a:t>
            </a:r>
            <a:r>
              <a:rPr lang="en-US" dirty="0" smtClean="0"/>
              <a:t>to form the </a:t>
            </a:r>
            <a:r>
              <a:rPr lang="en-US" u="sng" dirty="0" smtClean="0"/>
              <a:t>comparative</a:t>
            </a:r>
            <a:r>
              <a:rPr lang="en-US" dirty="0" smtClean="0"/>
              <a:t> and </a:t>
            </a:r>
            <a:r>
              <a:rPr lang="en-US" u="sng" dirty="0" smtClean="0"/>
              <a:t>–</a:t>
            </a:r>
            <a:r>
              <a:rPr lang="en-US" u="sng" dirty="0" err="1" smtClean="0"/>
              <a:t>est</a:t>
            </a:r>
            <a:r>
              <a:rPr lang="en-US" u="sng" dirty="0" smtClean="0"/>
              <a:t> </a:t>
            </a:r>
            <a:r>
              <a:rPr lang="en-US" dirty="0" smtClean="0"/>
              <a:t>to form the </a:t>
            </a:r>
            <a:r>
              <a:rPr lang="en-US" u="sng" dirty="0" smtClean="0"/>
              <a:t>superlative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9098"/>
              </p:ext>
            </p:extLst>
          </p:nvPr>
        </p:nvGraphicFramePr>
        <p:xfrm>
          <a:off x="1000124" y="3904615"/>
          <a:ext cx="6619876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969"/>
                <a:gridCol w="1654969"/>
                <a:gridCol w="1654969"/>
                <a:gridCol w="1654969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 Form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Superlative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Adjective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Light</a:t>
                      </a:r>
                    </a:p>
                    <a:p>
                      <a:r>
                        <a:rPr lang="en-US" dirty="0" smtClean="0"/>
                        <a:t>Slow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Lighter</a:t>
                      </a:r>
                    </a:p>
                    <a:p>
                      <a:r>
                        <a:rPr lang="en-US" dirty="0" smtClean="0"/>
                        <a:t>Slower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Lightest</a:t>
                      </a:r>
                    </a:p>
                    <a:p>
                      <a:r>
                        <a:rPr lang="en-US" dirty="0" smtClean="0"/>
                        <a:t>Slowest 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Adverb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Close</a:t>
                      </a:r>
                    </a:p>
                    <a:p>
                      <a:r>
                        <a:rPr lang="en-US" dirty="0" smtClean="0"/>
                        <a:t>Soon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Closer</a:t>
                      </a:r>
                    </a:p>
                    <a:p>
                      <a:r>
                        <a:rPr lang="en-US" dirty="0" smtClean="0"/>
                        <a:t>Sooner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Closest</a:t>
                      </a:r>
                    </a:p>
                    <a:p>
                      <a:r>
                        <a:rPr lang="en-US" dirty="0" smtClean="0"/>
                        <a:t>soonest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8725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5.1 What Is an Adjective?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u="sng" dirty="0" smtClean="0"/>
              <a:t>adjective</a:t>
            </a:r>
            <a:r>
              <a:rPr lang="en-US" dirty="0" smtClean="0"/>
              <a:t> is a word that </a:t>
            </a:r>
            <a:r>
              <a:rPr lang="en-US" u="sng" dirty="0" smtClean="0"/>
              <a:t>modifies</a:t>
            </a:r>
            <a:r>
              <a:rPr lang="en-US" dirty="0" smtClean="0"/>
              <a:t>, or </a:t>
            </a:r>
            <a:r>
              <a:rPr lang="en-US" u="sng" dirty="0" smtClean="0"/>
              <a:t>describes</a:t>
            </a:r>
            <a:r>
              <a:rPr lang="en-US" dirty="0" smtClean="0"/>
              <a:t>, a noun or a pronoun.</a:t>
            </a:r>
          </a:p>
          <a:p>
            <a:pPr lvl="1"/>
            <a:r>
              <a:rPr lang="en-US" dirty="0" smtClean="0"/>
              <a:t>Extraordinary weather can cause strange events.</a:t>
            </a:r>
          </a:p>
          <a:p>
            <a:r>
              <a:rPr lang="en-US" dirty="0" smtClean="0"/>
              <a:t>Adjectives help you </a:t>
            </a:r>
            <a:r>
              <a:rPr lang="en-US" u="sng" dirty="0" smtClean="0"/>
              <a:t>see, feel, taste, hear, and smell</a:t>
            </a:r>
            <a:r>
              <a:rPr lang="en-US" dirty="0" smtClean="0"/>
              <a:t> all the experiences you read about.</a:t>
            </a:r>
          </a:p>
          <a:p>
            <a:pPr lvl="1"/>
            <a:r>
              <a:rPr lang="en-US" dirty="0" smtClean="0"/>
              <a:t>During a storm, a boat capsized in the waves.</a:t>
            </a:r>
          </a:p>
          <a:p>
            <a:pPr lvl="1"/>
            <a:r>
              <a:rPr lang="en-US" dirty="0" smtClean="0"/>
              <a:t>During a violent storm, a large boat capsized in the enormous waves.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934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5.5 Making Comparisons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also add </a:t>
            </a:r>
            <a:r>
              <a:rPr lang="en-US" u="sng" dirty="0" smtClean="0"/>
              <a:t>–</a:t>
            </a:r>
            <a:r>
              <a:rPr lang="en-US" u="sng" dirty="0" err="1" smtClean="0"/>
              <a:t>er</a:t>
            </a:r>
            <a:r>
              <a:rPr lang="en-US" u="sng" dirty="0" smtClean="0"/>
              <a:t> and –</a:t>
            </a:r>
            <a:r>
              <a:rPr lang="en-US" u="sng" dirty="0" err="1" smtClean="0"/>
              <a:t>est</a:t>
            </a:r>
            <a:r>
              <a:rPr lang="en-US" u="sng" dirty="0" smtClean="0"/>
              <a:t> </a:t>
            </a:r>
            <a:r>
              <a:rPr lang="en-US" dirty="0" smtClean="0"/>
              <a:t>to some two-syllable adjectives.</a:t>
            </a:r>
          </a:p>
          <a:p>
            <a:r>
              <a:rPr lang="en-US" dirty="0" smtClean="0"/>
              <a:t>With other two syllable adjectives, and with ALL two-syllable adverbs, use the words </a:t>
            </a:r>
            <a:r>
              <a:rPr lang="en-US" u="sng" dirty="0" smtClean="0"/>
              <a:t>more and most.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662117"/>
              </p:ext>
            </p:extLst>
          </p:nvPr>
        </p:nvGraphicFramePr>
        <p:xfrm>
          <a:off x="948951" y="4333875"/>
          <a:ext cx="6718676" cy="1925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669"/>
                <a:gridCol w="1679669"/>
                <a:gridCol w="1679669"/>
                <a:gridCol w="167966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 Form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Superlative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Adjective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Windy</a:t>
                      </a:r>
                    </a:p>
                    <a:p>
                      <a:r>
                        <a:rPr lang="en-US" dirty="0" smtClean="0"/>
                        <a:t>Massive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Windier </a:t>
                      </a:r>
                    </a:p>
                    <a:p>
                      <a:r>
                        <a:rPr lang="en-US" dirty="0" smtClean="0"/>
                        <a:t>More massive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Windiest </a:t>
                      </a:r>
                    </a:p>
                    <a:p>
                      <a:r>
                        <a:rPr lang="en-US" dirty="0" smtClean="0"/>
                        <a:t>Most massive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Adverb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Brightly</a:t>
                      </a:r>
                    </a:p>
                    <a:p>
                      <a:r>
                        <a:rPr lang="en-US" dirty="0" smtClean="0"/>
                        <a:t>Quickly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More brightly</a:t>
                      </a:r>
                    </a:p>
                    <a:p>
                      <a:r>
                        <a:rPr lang="en-US" dirty="0" smtClean="0"/>
                        <a:t>More quickly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Most brightly</a:t>
                      </a:r>
                    </a:p>
                    <a:p>
                      <a:r>
                        <a:rPr lang="en-US" dirty="0" smtClean="0"/>
                        <a:t>Most quickly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156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5.5 Making Comparisons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adjectives and adverbs having three or more syllables, use </a:t>
            </a:r>
            <a:r>
              <a:rPr lang="en-US" i="1" u="sng" dirty="0" smtClean="0"/>
              <a:t>more</a:t>
            </a:r>
            <a:r>
              <a:rPr lang="en-US" dirty="0" smtClean="0"/>
              <a:t> and </a:t>
            </a:r>
            <a:r>
              <a:rPr lang="en-US" i="1" u="sng" dirty="0" smtClean="0"/>
              <a:t>most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415792"/>
              </p:ext>
            </p:extLst>
          </p:nvPr>
        </p:nvGraphicFramePr>
        <p:xfrm>
          <a:off x="730248" y="3492500"/>
          <a:ext cx="7842252" cy="2473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0563"/>
                <a:gridCol w="1960563"/>
                <a:gridCol w="1960563"/>
                <a:gridCol w="1960563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 Form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Superlative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Adjective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Successful</a:t>
                      </a:r>
                    </a:p>
                    <a:p>
                      <a:r>
                        <a:rPr lang="en-US" dirty="0" smtClean="0"/>
                        <a:t>Mysterious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More successful</a:t>
                      </a:r>
                    </a:p>
                    <a:p>
                      <a:r>
                        <a:rPr lang="en-US" dirty="0" smtClean="0"/>
                        <a:t>More mysterious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Most successful</a:t>
                      </a:r>
                    </a:p>
                    <a:p>
                      <a:r>
                        <a:rPr lang="en-US" dirty="0" smtClean="0"/>
                        <a:t>Most mysterious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Adverb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Awkwardly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eloquently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More awkwardly</a:t>
                      </a:r>
                    </a:p>
                    <a:p>
                      <a:r>
                        <a:rPr lang="en-US" dirty="0" smtClean="0"/>
                        <a:t>More eloquently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Most awkwardly</a:t>
                      </a:r>
                    </a:p>
                    <a:p>
                      <a:r>
                        <a:rPr lang="en-US" dirty="0" smtClean="0"/>
                        <a:t>Most eloquently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945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5.5 Making Comparisons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Irregular Forms of Comparisons</a:t>
            </a:r>
          </a:p>
          <a:p>
            <a:pPr lvl="1"/>
            <a:r>
              <a:rPr lang="en-US" dirty="0" smtClean="0"/>
              <a:t>The </a:t>
            </a:r>
            <a:r>
              <a:rPr lang="en-US" u="sng" dirty="0" smtClean="0"/>
              <a:t>comparatives</a:t>
            </a:r>
            <a:r>
              <a:rPr lang="en-US" dirty="0" smtClean="0"/>
              <a:t> and </a:t>
            </a:r>
            <a:r>
              <a:rPr lang="en-US" u="sng" dirty="0" smtClean="0"/>
              <a:t>superlatives</a:t>
            </a:r>
            <a:r>
              <a:rPr lang="en-US" dirty="0" smtClean="0"/>
              <a:t> of some adjectives and adverbs are formed in </a:t>
            </a:r>
            <a:r>
              <a:rPr lang="en-US" u="sng" dirty="0" smtClean="0"/>
              <a:t>irregular</a:t>
            </a:r>
            <a:r>
              <a:rPr lang="en-US" dirty="0" smtClean="0"/>
              <a:t> ways</a:t>
            </a:r>
          </a:p>
          <a:p>
            <a:pPr lvl="1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660786"/>
              </p:ext>
            </p:extLst>
          </p:nvPr>
        </p:nvGraphicFramePr>
        <p:xfrm>
          <a:off x="603249" y="3476625"/>
          <a:ext cx="6873876" cy="2205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8469"/>
                <a:gridCol w="1718469"/>
                <a:gridCol w="1718469"/>
                <a:gridCol w="1718469"/>
              </a:tblGrid>
              <a:tr h="65087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Base</a:t>
                      </a:r>
                      <a:r>
                        <a:rPr lang="en-US" baseline="0" dirty="0" smtClean="0"/>
                        <a:t> Form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Superlative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Adjectives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Good</a:t>
                      </a:r>
                    </a:p>
                    <a:p>
                      <a:r>
                        <a:rPr lang="en-US" dirty="0" smtClean="0"/>
                        <a:t>Bad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Better</a:t>
                      </a:r>
                    </a:p>
                    <a:p>
                      <a:r>
                        <a:rPr lang="en-US" dirty="0" smtClean="0"/>
                        <a:t>Worse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Best </a:t>
                      </a:r>
                    </a:p>
                    <a:p>
                      <a:r>
                        <a:rPr lang="en-US" dirty="0" smtClean="0"/>
                        <a:t>Worst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Adverbs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Much</a:t>
                      </a:r>
                    </a:p>
                    <a:p>
                      <a:r>
                        <a:rPr lang="en-US" dirty="0" smtClean="0"/>
                        <a:t>Little </a:t>
                      </a:r>
                    </a:p>
                    <a:p>
                      <a:r>
                        <a:rPr lang="en-US" dirty="0" smtClean="0"/>
                        <a:t>Well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More </a:t>
                      </a:r>
                    </a:p>
                    <a:p>
                      <a:r>
                        <a:rPr lang="en-US" dirty="0" smtClean="0"/>
                        <a:t>Less</a:t>
                      </a:r>
                    </a:p>
                    <a:p>
                      <a:r>
                        <a:rPr lang="en-US" dirty="0" smtClean="0"/>
                        <a:t>Better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Most </a:t>
                      </a:r>
                    </a:p>
                    <a:p>
                      <a:r>
                        <a:rPr lang="en-US" dirty="0" smtClean="0"/>
                        <a:t>Least </a:t>
                      </a:r>
                    </a:p>
                    <a:p>
                      <a:r>
                        <a:rPr lang="en-US" dirty="0" smtClean="0"/>
                        <a:t>Best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4280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5.6 Adjective or Adverb?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pairs of adjectives and adverbs are often a source of </a:t>
            </a:r>
            <a:r>
              <a:rPr lang="en-US" u="sng" dirty="0" smtClean="0"/>
              <a:t>confusion</a:t>
            </a:r>
            <a:r>
              <a:rPr lang="en-US" dirty="0" smtClean="0"/>
              <a:t> and </a:t>
            </a:r>
            <a:r>
              <a:rPr lang="en-US" u="sng" dirty="0" smtClean="0"/>
              <a:t>mistakes</a:t>
            </a:r>
            <a:r>
              <a:rPr lang="en-US" dirty="0" smtClean="0"/>
              <a:t> in speaking and writing.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443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5.6 Adjective or Adverb?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Good or Well</a:t>
            </a:r>
          </a:p>
          <a:p>
            <a:pPr lvl="1"/>
            <a:r>
              <a:rPr lang="en-US" u="sng" dirty="0" smtClean="0"/>
              <a:t>Good</a:t>
            </a:r>
            <a:r>
              <a:rPr lang="en-US" dirty="0" smtClean="0"/>
              <a:t> is always an </a:t>
            </a:r>
            <a:r>
              <a:rPr lang="en-US" u="sng" dirty="0" smtClean="0"/>
              <a:t>adjective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It modifies a noun or a pronoun.</a:t>
            </a:r>
          </a:p>
          <a:p>
            <a:pPr lvl="1"/>
            <a:r>
              <a:rPr lang="en-US" u="sng" dirty="0" smtClean="0"/>
              <a:t>Well</a:t>
            </a:r>
            <a:r>
              <a:rPr lang="en-US" dirty="0" smtClean="0"/>
              <a:t> is </a:t>
            </a:r>
            <a:r>
              <a:rPr lang="en-US" u="sng" dirty="0" smtClean="0"/>
              <a:t>usually</a:t>
            </a:r>
            <a:r>
              <a:rPr lang="en-US" dirty="0" smtClean="0"/>
              <a:t> an </a:t>
            </a:r>
            <a:r>
              <a:rPr lang="en-US" u="sng" dirty="0" smtClean="0"/>
              <a:t>adverb</a:t>
            </a:r>
            <a:r>
              <a:rPr lang="en-US" dirty="0" smtClean="0"/>
              <a:t>, modifying a verb, an adverb, or an adjective.</a:t>
            </a:r>
          </a:p>
          <a:p>
            <a:pPr lvl="1"/>
            <a:endParaRPr lang="en-US" dirty="0" smtClean="0"/>
          </a:p>
          <a:p>
            <a:pPr lvl="2"/>
            <a:r>
              <a:rPr lang="en-US" dirty="0"/>
              <a:t>Poetry is a good way to express your individuality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Good poems can communicate ideas well.</a:t>
            </a:r>
          </a:p>
          <a:p>
            <a:pPr marL="457200" lvl="2" indent="0">
              <a:buNone/>
            </a:pPr>
            <a:endParaRPr lang="en-US" dirty="0" smtClean="0"/>
          </a:p>
          <a:p>
            <a:pPr lvl="1"/>
            <a:r>
              <a:rPr lang="en-US" u="sng" dirty="0"/>
              <a:t>Well</a:t>
            </a:r>
            <a:r>
              <a:rPr lang="en-US" dirty="0"/>
              <a:t> can be an </a:t>
            </a:r>
            <a:r>
              <a:rPr lang="en-US" u="sng" dirty="0"/>
              <a:t>adjective</a:t>
            </a:r>
            <a:r>
              <a:rPr lang="en-US" dirty="0"/>
              <a:t> if it refers to </a:t>
            </a:r>
            <a:r>
              <a:rPr lang="en-US" u="sng" dirty="0"/>
              <a:t>health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You can write poems even when you don’t feel well.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836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5.6 Adjective or Adverb?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 or Really</a:t>
            </a:r>
          </a:p>
          <a:p>
            <a:pPr lvl="1"/>
            <a:r>
              <a:rPr lang="en-US" u="sng" dirty="0" smtClean="0"/>
              <a:t>Real</a:t>
            </a:r>
            <a:r>
              <a:rPr lang="en-US" dirty="0" smtClean="0"/>
              <a:t> is always an </a:t>
            </a:r>
            <a:r>
              <a:rPr lang="en-US" u="sng" dirty="0" smtClean="0"/>
              <a:t>adjective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It modifies a noun or a pronoun.</a:t>
            </a:r>
          </a:p>
          <a:p>
            <a:pPr lvl="1"/>
            <a:r>
              <a:rPr lang="en-US" u="sng" dirty="0" smtClean="0"/>
              <a:t>Really</a:t>
            </a:r>
            <a:r>
              <a:rPr lang="en-US" dirty="0" smtClean="0"/>
              <a:t> is always an </a:t>
            </a:r>
            <a:r>
              <a:rPr lang="en-US" u="sng" dirty="0" smtClean="0"/>
              <a:t>adverb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It modifies a verb, an adverb, or an adjective</a:t>
            </a:r>
          </a:p>
          <a:p>
            <a:pPr lvl="2"/>
            <a:endParaRPr lang="en-US" dirty="0"/>
          </a:p>
          <a:p>
            <a:pPr lvl="2"/>
            <a:r>
              <a:rPr lang="en-US" dirty="0" smtClean="0"/>
              <a:t>Reciting poetry is a real talent.</a:t>
            </a:r>
          </a:p>
          <a:p>
            <a:pPr lvl="2"/>
            <a:r>
              <a:rPr lang="en-US" dirty="0" smtClean="0"/>
              <a:t>If you really work at it, you can become good at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505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5.6 Adjective or Adverb?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Bad or Badly</a:t>
            </a:r>
          </a:p>
          <a:p>
            <a:pPr lvl="1"/>
            <a:r>
              <a:rPr lang="en-US" u="sng" dirty="0" smtClean="0"/>
              <a:t>Bad</a:t>
            </a:r>
            <a:r>
              <a:rPr lang="en-US" dirty="0" smtClean="0"/>
              <a:t> is always an </a:t>
            </a:r>
            <a:r>
              <a:rPr lang="en-US" u="sng" dirty="0" smtClean="0"/>
              <a:t>adjective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It modifies a noun or a pronoun.</a:t>
            </a:r>
          </a:p>
          <a:p>
            <a:pPr lvl="1"/>
            <a:r>
              <a:rPr lang="en-US" u="sng" dirty="0" smtClean="0"/>
              <a:t>Badly</a:t>
            </a:r>
            <a:r>
              <a:rPr lang="en-US" dirty="0" smtClean="0"/>
              <a:t> is always an </a:t>
            </a:r>
            <a:r>
              <a:rPr lang="en-US" u="sng" dirty="0" smtClean="0"/>
              <a:t>adverb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It modifies a verb, an adverb, or an adjective.</a:t>
            </a:r>
          </a:p>
          <a:p>
            <a:pPr lvl="2"/>
            <a:endParaRPr lang="en-US" dirty="0"/>
          </a:p>
          <a:p>
            <a:pPr lvl="2"/>
            <a:r>
              <a:rPr lang="en-US" dirty="0" smtClean="0"/>
              <a:t>That wasn’t a bad poem, but you read it badly.</a:t>
            </a:r>
          </a:p>
          <a:p>
            <a:pPr lvl="2"/>
            <a:r>
              <a:rPr lang="en-US" dirty="0" smtClean="0"/>
              <a:t>Oh, I feel bad about that.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568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 What Is an Adjective?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Adjectives answer the questions </a:t>
            </a:r>
            <a:r>
              <a:rPr lang="en-US" i="1" u="sng" dirty="0" smtClean="0"/>
              <a:t>what kind</a:t>
            </a:r>
            <a:r>
              <a:rPr lang="en-US" u="sng" dirty="0" smtClean="0"/>
              <a:t>, </a:t>
            </a:r>
            <a:r>
              <a:rPr lang="en-US" i="1" u="sng" dirty="0" smtClean="0"/>
              <a:t>which one, how many, </a:t>
            </a:r>
            <a:r>
              <a:rPr lang="en-US" u="sng" dirty="0" smtClean="0"/>
              <a:t>and </a:t>
            </a:r>
            <a:r>
              <a:rPr lang="en-US" i="1" u="sng" dirty="0" smtClean="0"/>
              <a:t>how much</a:t>
            </a:r>
            <a:r>
              <a:rPr lang="en-US" dirty="0" smtClean="0"/>
              <a:t>.</a:t>
            </a:r>
          </a:p>
          <a:p>
            <a:r>
              <a:rPr lang="en-US" dirty="0" smtClean="0"/>
              <a:t>Adjectives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053728"/>
              </p:ext>
            </p:extLst>
          </p:nvPr>
        </p:nvGraphicFramePr>
        <p:xfrm>
          <a:off x="1111250" y="3651250"/>
          <a:ext cx="6096000" cy="2743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What Kind?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sudden blizzard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brisk wind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destructive flood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Which one or ones?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first warning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Mexican earthquake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last weather report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How</a:t>
                      </a:r>
                      <a:r>
                        <a:rPr lang="en-US" b="1" baseline="0" dirty="0" smtClean="0"/>
                        <a:t> many or how much?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Several tornadoes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few drifts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More ice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6039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 What Is an Adjective?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most commonly used adjectives are the articles </a:t>
            </a:r>
            <a:r>
              <a:rPr lang="en-US" i="1" u="sng" dirty="0" smtClean="0"/>
              <a:t>a, an</a:t>
            </a:r>
            <a:r>
              <a:rPr lang="en-US" u="sng" dirty="0" smtClean="0"/>
              <a:t>, and </a:t>
            </a:r>
            <a:r>
              <a:rPr lang="en-US" i="1" u="sng" dirty="0" smtClean="0"/>
              <a:t>the</a:t>
            </a:r>
            <a:r>
              <a:rPr lang="en-US" dirty="0" smtClean="0"/>
              <a:t>.</a:t>
            </a:r>
          </a:p>
          <a:p>
            <a:pPr lvl="1"/>
            <a:r>
              <a:rPr lang="en-US" i="1" u="sng" dirty="0" smtClean="0"/>
              <a:t>A</a:t>
            </a:r>
            <a:r>
              <a:rPr lang="en-US" dirty="0" smtClean="0"/>
              <a:t> and </a:t>
            </a:r>
            <a:r>
              <a:rPr lang="en-US" i="1" u="sng" dirty="0" smtClean="0"/>
              <a:t>an</a:t>
            </a:r>
            <a:r>
              <a:rPr lang="en-US" dirty="0" smtClean="0"/>
              <a:t> are forms of the </a:t>
            </a:r>
            <a:r>
              <a:rPr lang="en-US" u="sng" dirty="0" smtClean="0"/>
              <a:t>indefinite</a:t>
            </a:r>
            <a:r>
              <a:rPr lang="en-US" dirty="0" smtClean="0"/>
              <a:t> article.</a:t>
            </a:r>
          </a:p>
          <a:p>
            <a:pPr lvl="2"/>
            <a:r>
              <a:rPr lang="en-US" dirty="0" smtClean="0"/>
              <a:t>The </a:t>
            </a:r>
            <a:r>
              <a:rPr lang="en-US" u="sng" dirty="0" smtClean="0"/>
              <a:t>indefinite</a:t>
            </a:r>
            <a:r>
              <a:rPr lang="en-US" dirty="0" smtClean="0"/>
              <a:t> article is used before a </a:t>
            </a:r>
            <a:r>
              <a:rPr lang="en-US" u="sng" dirty="0" smtClean="0"/>
              <a:t>noun</a:t>
            </a:r>
            <a:r>
              <a:rPr lang="en-US" dirty="0" smtClean="0"/>
              <a:t> that names an </a:t>
            </a:r>
            <a:r>
              <a:rPr lang="en-US" u="sng" dirty="0" smtClean="0"/>
              <a:t>unspecified</a:t>
            </a:r>
            <a:r>
              <a:rPr lang="en-US" dirty="0" smtClean="0"/>
              <a:t> person, place, thing, or idea.</a:t>
            </a:r>
          </a:p>
          <a:p>
            <a:pPr lvl="3"/>
            <a:r>
              <a:rPr lang="en-US" b="1" dirty="0" smtClean="0"/>
              <a:t>A</a:t>
            </a:r>
            <a:r>
              <a:rPr lang="en-US" dirty="0" smtClean="0"/>
              <a:t> weather radar can predict </a:t>
            </a:r>
            <a:r>
              <a:rPr lang="en-US" b="1" dirty="0" smtClean="0"/>
              <a:t>an</a:t>
            </a:r>
            <a:r>
              <a:rPr lang="en-US" dirty="0" smtClean="0"/>
              <a:t> unusual storm.</a:t>
            </a:r>
          </a:p>
          <a:p>
            <a:pPr lvl="2"/>
            <a:r>
              <a:rPr lang="en-US" dirty="0" smtClean="0"/>
              <a:t>Use </a:t>
            </a:r>
            <a:r>
              <a:rPr lang="en-US" i="1" u="sng" dirty="0" smtClean="0"/>
              <a:t>a</a:t>
            </a:r>
            <a:r>
              <a:rPr lang="en-US" dirty="0" smtClean="0"/>
              <a:t> before a word beginning with a </a:t>
            </a:r>
            <a:r>
              <a:rPr lang="en-US" u="sng" dirty="0" smtClean="0"/>
              <a:t>consonant</a:t>
            </a:r>
            <a:r>
              <a:rPr lang="en-US" dirty="0" smtClean="0"/>
              <a:t> sound.</a:t>
            </a:r>
          </a:p>
          <a:p>
            <a:pPr lvl="2"/>
            <a:r>
              <a:rPr lang="en-US" dirty="0" smtClean="0"/>
              <a:t>Use </a:t>
            </a:r>
            <a:r>
              <a:rPr lang="en-US" i="1" u="sng" dirty="0" smtClean="0"/>
              <a:t>an</a:t>
            </a:r>
            <a:r>
              <a:rPr lang="en-US" dirty="0" smtClean="0"/>
              <a:t> before a word beginning with a </a:t>
            </a:r>
            <a:r>
              <a:rPr lang="en-US" u="sng" dirty="0" smtClean="0"/>
              <a:t>vowel</a:t>
            </a:r>
            <a:r>
              <a:rPr lang="en-US" dirty="0" smtClean="0"/>
              <a:t> sound.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38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 What Is an Adjective?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/>
              <a:t>The</a:t>
            </a:r>
            <a:r>
              <a:rPr lang="en-US" dirty="0" smtClean="0"/>
              <a:t> is the </a:t>
            </a:r>
            <a:r>
              <a:rPr lang="en-US" u="sng" dirty="0" smtClean="0"/>
              <a:t>definite</a:t>
            </a:r>
            <a:r>
              <a:rPr lang="en-US" dirty="0" smtClean="0"/>
              <a:t> article.</a:t>
            </a:r>
          </a:p>
          <a:p>
            <a:pPr lvl="1"/>
            <a:r>
              <a:rPr lang="en-US" dirty="0" smtClean="0"/>
              <a:t>It points to a </a:t>
            </a:r>
            <a:r>
              <a:rPr lang="en-US" u="sng" dirty="0" smtClean="0"/>
              <a:t>particular</a:t>
            </a:r>
            <a:r>
              <a:rPr lang="en-US" dirty="0" smtClean="0"/>
              <a:t> person, place, thing, or idea.</a:t>
            </a:r>
          </a:p>
          <a:p>
            <a:pPr lvl="2"/>
            <a:r>
              <a:rPr lang="en-US" b="1" dirty="0" smtClean="0"/>
              <a:t>The</a:t>
            </a:r>
            <a:r>
              <a:rPr lang="en-US" dirty="0" smtClean="0"/>
              <a:t> six-o’clock news predicted </a:t>
            </a:r>
            <a:r>
              <a:rPr lang="en-US" b="1" dirty="0" smtClean="0"/>
              <a:t>the</a:t>
            </a:r>
            <a:r>
              <a:rPr lang="en-US" dirty="0" smtClean="0"/>
              <a:t> tornado.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654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 What Is an Adjective?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Proper Adjectives</a:t>
            </a:r>
          </a:p>
          <a:p>
            <a:pPr lvl="1"/>
            <a:r>
              <a:rPr lang="en-US" dirty="0" smtClean="0"/>
              <a:t>Many </a:t>
            </a:r>
            <a:r>
              <a:rPr lang="en-US" u="sng" dirty="0" smtClean="0"/>
              <a:t>adjectives</a:t>
            </a:r>
            <a:r>
              <a:rPr lang="en-US" dirty="0" smtClean="0"/>
              <a:t>  are formed from </a:t>
            </a:r>
            <a:r>
              <a:rPr lang="en-US" u="sng" dirty="0" smtClean="0"/>
              <a:t>common</a:t>
            </a:r>
            <a:r>
              <a:rPr lang="en-US" dirty="0" smtClean="0"/>
              <a:t> nouns.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Nouns and Adjectives</a:t>
            </a:r>
          </a:p>
          <a:p>
            <a:pPr lvl="1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773163"/>
              </p:ext>
            </p:extLst>
          </p:nvPr>
        </p:nvGraphicFramePr>
        <p:xfrm>
          <a:off x="1412875" y="3957320"/>
          <a:ext cx="6096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Common 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Common Adjective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Cloud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Cloudy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Nation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Statue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Statuesque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Friend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friendly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8278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5.1 What Is an Adjective?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u="sng" dirty="0" smtClean="0"/>
              <a:t>proper</a:t>
            </a:r>
            <a:r>
              <a:rPr lang="en-US" dirty="0" smtClean="0"/>
              <a:t> adjective is formed from a </a:t>
            </a:r>
            <a:r>
              <a:rPr lang="en-US" u="sng" dirty="0" smtClean="0"/>
              <a:t>proper</a:t>
            </a:r>
            <a:r>
              <a:rPr lang="en-US" dirty="0" smtClean="0"/>
              <a:t> noun.</a:t>
            </a:r>
          </a:p>
          <a:p>
            <a:r>
              <a:rPr lang="en-US" u="sng" dirty="0" smtClean="0"/>
              <a:t>Proper</a:t>
            </a:r>
            <a:r>
              <a:rPr lang="en-US" dirty="0" smtClean="0"/>
              <a:t> adjectives are always </a:t>
            </a:r>
            <a:r>
              <a:rPr lang="en-US" u="sng" dirty="0" smtClean="0"/>
              <a:t>capitalized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859104"/>
              </p:ext>
            </p:extLst>
          </p:nvPr>
        </p:nvGraphicFramePr>
        <p:xfrm>
          <a:off x="1397000" y="358775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Proper 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Proper Adjectives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Honduras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Honduran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Olympus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Olympian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North America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North American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(Queen) Elizabeth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Elizabethan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6160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5.2 Predicate Adjectives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 predicate adjective </a:t>
            </a:r>
            <a:r>
              <a:rPr lang="en-US" dirty="0" smtClean="0"/>
              <a:t>is an adjective that follows a </a:t>
            </a:r>
            <a:r>
              <a:rPr lang="en-US" u="sng" dirty="0" smtClean="0"/>
              <a:t>linking</a:t>
            </a:r>
            <a:r>
              <a:rPr lang="en-US" dirty="0" smtClean="0"/>
              <a:t> verb and describes the verb’s </a:t>
            </a:r>
            <a:r>
              <a:rPr lang="en-US" u="sng" dirty="0" smtClean="0"/>
              <a:t>subject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linking verb </a:t>
            </a:r>
            <a:r>
              <a:rPr lang="en-US" u="sng" dirty="0" smtClean="0"/>
              <a:t>connects</a:t>
            </a:r>
            <a:r>
              <a:rPr lang="en-US" dirty="0" smtClean="0"/>
              <a:t> the </a:t>
            </a:r>
            <a:r>
              <a:rPr lang="en-US" u="sng" dirty="0" smtClean="0"/>
              <a:t>predicate adjective </a:t>
            </a:r>
            <a:r>
              <a:rPr lang="en-US" dirty="0" smtClean="0"/>
              <a:t>with the </a:t>
            </a:r>
            <a:r>
              <a:rPr lang="en-US" u="sng" dirty="0" smtClean="0"/>
              <a:t>subject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Some people are extraordinary.</a:t>
            </a:r>
          </a:p>
          <a:p>
            <a:pPr lvl="2"/>
            <a:r>
              <a:rPr lang="en-US" dirty="0" smtClean="0"/>
              <a:t>They are very energetic or calm.</a:t>
            </a:r>
          </a:p>
          <a:p>
            <a:pPr lvl="1"/>
            <a:r>
              <a:rPr lang="en-US" dirty="0" smtClean="0"/>
              <a:t>Predicate adjectives can follow </a:t>
            </a:r>
            <a:r>
              <a:rPr lang="en-US" u="sng" dirty="0" smtClean="0"/>
              <a:t>linking</a:t>
            </a:r>
            <a:r>
              <a:rPr lang="en-US" dirty="0" smtClean="0"/>
              <a:t> verbs other than forms of </a:t>
            </a:r>
            <a:r>
              <a:rPr lang="en-US" i="1" u="sng" dirty="0" smtClean="0"/>
              <a:t>be</a:t>
            </a:r>
            <a:r>
              <a:rPr lang="en-US" dirty="0" smtClean="0"/>
              <a:t>.  Forms of </a:t>
            </a:r>
            <a:r>
              <a:rPr lang="en-US" i="1" dirty="0" smtClean="0"/>
              <a:t>taste, smell, feel, look, become</a:t>
            </a:r>
            <a:r>
              <a:rPr lang="en-US" dirty="0" smtClean="0"/>
              <a:t>, and </a:t>
            </a:r>
            <a:r>
              <a:rPr lang="en-US" i="1" dirty="0" smtClean="0"/>
              <a:t>seem</a:t>
            </a:r>
            <a:r>
              <a:rPr lang="en-US" dirty="0" smtClean="0"/>
              <a:t> are often used as linking verbs.</a:t>
            </a:r>
          </a:p>
          <a:p>
            <a:pPr lvl="2"/>
            <a:r>
              <a:rPr lang="en-US" dirty="0" smtClean="0"/>
              <a:t>You usually feel lucky to know such a person.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269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5.3 Other Words Used as Adjectives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addition to their usual uses, many </a:t>
            </a:r>
            <a:r>
              <a:rPr lang="en-US" u="sng" dirty="0" smtClean="0"/>
              <a:t>pronouns</a:t>
            </a:r>
            <a:r>
              <a:rPr lang="en-US" dirty="0" smtClean="0"/>
              <a:t> and </a:t>
            </a:r>
            <a:r>
              <a:rPr lang="en-US" u="sng" dirty="0" smtClean="0"/>
              <a:t>nouns</a:t>
            </a:r>
            <a:r>
              <a:rPr lang="en-US" dirty="0" smtClean="0"/>
              <a:t> can be used as </a:t>
            </a:r>
            <a:r>
              <a:rPr lang="en-US" u="sng" dirty="0" smtClean="0"/>
              <a:t>adjectives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They can </a:t>
            </a:r>
            <a:r>
              <a:rPr lang="en-US" u="sng" dirty="0" smtClean="0"/>
              <a:t>modify</a:t>
            </a:r>
            <a:r>
              <a:rPr lang="en-US" dirty="0" smtClean="0"/>
              <a:t> nouns to make their meanings more </a:t>
            </a:r>
            <a:r>
              <a:rPr lang="en-US" u="sng" dirty="0" smtClean="0"/>
              <a:t>specific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255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110</TotalTime>
  <Words>1392</Words>
  <Application>Microsoft Macintosh PowerPoint</Application>
  <PresentationFormat>On-screen Show (4:3)</PresentationFormat>
  <Paragraphs>256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Plaza</vt:lpstr>
      <vt:lpstr>Chapter 5: Adjectives and Adverbs</vt:lpstr>
      <vt:lpstr>5.1 What Is an Adjective?</vt:lpstr>
      <vt:lpstr>5.1 What Is an Adjective?</vt:lpstr>
      <vt:lpstr>5.1 What Is an Adjective?</vt:lpstr>
      <vt:lpstr>5.1 What Is an Adjective?</vt:lpstr>
      <vt:lpstr>5.1 What Is an Adjective?</vt:lpstr>
      <vt:lpstr>5.1 What Is an Adjective?</vt:lpstr>
      <vt:lpstr>5.2 Predicate Adjectives </vt:lpstr>
      <vt:lpstr>5.3 Other Words Used as Adjectives</vt:lpstr>
      <vt:lpstr>5.3 Other Words Used as Adjectives</vt:lpstr>
      <vt:lpstr>5.3 Other Words Used as Adjectives</vt:lpstr>
      <vt:lpstr>5.3 Other Words Used as Adjectives</vt:lpstr>
      <vt:lpstr>5.3 Other Words Used as Adjectives</vt:lpstr>
      <vt:lpstr>5.4 What is an Adverb?</vt:lpstr>
      <vt:lpstr>5.4 What is an Adverb?</vt:lpstr>
      <vt:lpstr>5.4 What is an Adverb?</vt:lpstr>
      <vt:lpstr>5.4 What is an Adverb?</vt:lpstr>
      <vt:lpstr>5.5 Making Comparisons </vt:lpstr>
      <vt:lpstr>5.5 Making Comparisons </vt:lpstr>
      <vt:lpstr>5.5 Making Comparisons </vt:lpstr>
      <vt:lpstr>5.5 Making Comparisons </vt:lpstr>
      <vt:lpstr>5.5 Making Comparisons </vt:lpstr>
      <vt:lpstr>5.6 Adjective or Adverb?</vt:lpstr>
      <vt:lpstr>5.6 Adjective or Adverb?</vt:lpstr>
      <vt:lpstr>5.6 Adjective or Adverb?</vt:lpstr>
      <vt:lpstr>5.6 Adjective or Adverb?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5: Adjectives and Adverbs</dc:title>
  <dc:creator>Michael Carson</dc:creator>
  <cp:lastModifiedBy>Michael Carson</cp:lastModifiedBy>
  <cp:revision>18</cp:revision>
  <dcterms:created xsi:type="dcterms:W3CDTF">2014-11-18T19:49:08Z</dcterms:created>
  <dcterms:modified xsi:type="dcterms:W3CDTF">2014-11-19T21:48:04Z</dcterms:modified>
</cp:coreProperties>
</file>